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4"/>
  </p:notesMasterIdLst>
  <p:handoutMasterIdLst>
    <p:handoutMasterId r:id="rId25"/>
  </p:handoutMasterIdLst>
  <p:sldIdLst>
    <p:sldId id="277" r:id="rId2"/>
    <p:sldId id="256" r:id="rId3"/>
    <p:sldId id="257" r:id="rId4"/>
    <p:sldId id="258" r:id="rId5"/>
    <p:sldId id="259" r:id="rId6"/>
    <p:sldId id="260" r:id="rId7"/>
    <p:sldId id="261" r:id="rId8"/>
    <p:sldId id="272" r:id="rId9"/>
    <p:sldId id="262" r:id="rId10"/>
    <p:sldId id="263" r:id="rId11"/>
    <p:sldId id="264" r:id="rId12"/>
    <p:sldId id="266" r:id="rId13"/>
    <p:sldId id="267" r:id="rId14"/>
    <p:sldId id="273" r:id="rId15"/>
    <p:sldId id="268" r:id="rId16"/>
    <p:sldId id="275" r:id="rId17"/>
    <p:sldId id="269" r:id="rId18"/>
    <p:sldId id="274" r:id="rId19"/>
    <p:sldId id="278" r:id="rId20"/>
    <p:sldId id="265" r:id="rId21"/>
    <p:sldId id="27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OC" id="{FA388BEB-B972-444D-A756-81BF8BE2020A}">
          <p14:sldIdLst>
            <p14:sldId id="277"/>
            <p14:sldId id="256"/>
          </p14:sldIdLst>
        </p14:section>
        <p14:section name="Project Overview" id="{8B6E59F1-D830-46DC-A44C-76C20C1C27F7}">
          <p14:sldIdLst>
            <p14:sldId id="257"/>
          </p14:sldIdLst>
        </p14:section>
        <p14:section name="Data Collection" id="{060BE140-7339-40D7-A340-AB4042B8F229}">
          <p14:sldIdLst>
            <p14:sldId id="258"/>
            <p14:sldId id="259"/>
            <p14:sldId id="260"/>
          </p14:sldIdLst>
        </p14:section>
        <p14:section name="Data Analysis" id="{614A7B9E-1282-43E9-BA4C-EBB4D32DA011}">
          <p14:sldIdLst>
            <p14:sldId id="261"/>
            <p14:sldId id="272"/>
            <p14:sldId id="262"/>
            <p14:sldId id="263"/>
            <p14:sldId id="264"/>
            <p14:sldId id="266"/>
            <p14:sldId id="267"/>
            <p14:sldId id="273"/>
            <p14:sldId id="268"/>
            <p14:sldId id="275"/>
            <p14:sldId id="269"/>
            <p14:sldId id="274"/>
            <p14:sldId id="278"/>
          </p14:sldIdLst>
        </p14:section>
        <p14:section name="Key Events" id="{0CB6A256-BB53-470A-BA92-00B415436702}">
          <p14:sldIdLst>
            <p14:sldId id="265"/>
          </p14:sldIdLst>
        </p14:section>
        <p14:section name="Conclustion" id="{13B46801-974D-448E-9CE1-009DA93B9C27}">
          <p14:sldIdLst>
            <p14:sldId id="270"/>
          </p14:sldIdLst>
        </p14:section>
        <p14:section name="Comments/Questions" id="{B2E7190A-CF74-4AE6-9489-8B2AC7CF0E84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1111" autoAdjust="0"/>
  </p:normalViewPr>
  <p:slideViewPr>
    <p:cSldViewPr snapToGrid="0">
      <p:cViewPr varScale="1">
        <p:scale>
          <a:sx n="74" d="100"/>
          <a:sy n="74" d="100"/>
        </p:scale>
        <p:origin x="7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3C9505-F7EE-4B2F-B1ED-A970401F6A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24F88-C35B-4822-9BEC-E8D22C5C21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FAC7E-3CC2-4BA6-8EA0-471A1F3A0E53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A894A-A7BB-4728-A716-ED7D3E2F02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1466-FB3B-4DF9-816F-6478E93D468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19E9BF-4AD8-426A-9B00-6B6FA55A05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34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191AC-C4B5-479C-8D8D-FC3A825C1C61}" type="datetimeFigureOut">
              <a:rPr lang="en-US" smtClean="0"/>
              <a:t>11/20/2019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BA2968-E923-4248-873A-CD15488F2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62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2968-E923-4248-873A-CD15488F27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7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2968-E923-4248-873A-CD15488F27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25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2968-E923-4248-873A-CD15488F27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66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BA2968-E923-4248-873A-CD15488F27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30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421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109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1519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82724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04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071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764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64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803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90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249486"/>
            <a:ext cx="5029200" cy="457200"/>
          </a:xfrm>
        </p:spPr>
        <p:txBody>
          <a:bodyPr anchor="b"/>
          <a:lstStyle>
            <a:lvl1pPr marL="0" indent="0" algn="ctr">
              <a:lnSpc>
                <a:spcPct val="90000"/>
              </a:lnSpc>
              <a:buNone/>
              <a:defRPr sz="2400" b="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2936078"/>
            <a:ext cx="5029199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9641" y="2249485"/>
            <a:ext cx="5029200" cy="457200"/>
          </a:xfrm>
        </p:spPr>
        <p:txBody>
          <a:bodyPr anchor="b"/>
          <a:lstStyle>
            <a:lvl1pPr marL="0" indent="0" algn="ctr">
              <a:lnSpc>
                <a:spcPct val="90000"/>
              </a:lnSpc>
              <a:buNone/>
              <a:defRPr sz="2400" b="0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9640" y="2936078"/>
            <a:ext cx="5029199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85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4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150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754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11/20/2019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592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7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11/20/2019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0723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ata_files/GOOGLE_data.csv" TargetMode="External"/><Relationship Id="rId2" Type="http://schemas.openxmlformats.org/officeDocument/2006/relationships/hyperlink" Target="data_files/FACEBOOK_data.csv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0"/>
            <a:ext cx="12188389" cy="685799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87B9E5E-68AC-4549-B037-AB0B0A5901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36" name="Round Diagonal Corner Rectangle 7">
              <a:extLst>
                <a:ext uri="{FF2B5EF4-FFF2-40B4-BE49-F238E27FC236}">
                  <a16:creationId xmlns:a16="http://schemas.microsoft.com/office/drawing/2014/main" id="{3A1C4994-391A-492E-9300-8B16D6A01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47C8523-F440-4EE3-8D2B-A69375B74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38" name="Freeform 32">
                <a:extLst>
                  <a:ext uri="{FF2B5EF4-FFF2-40B4-BE49-F238E27FC236}">
                    <a16:creationId xmlns:a16="http://schemas.microsoft.com/office/drawing/2014/main" id="{E38A710B-A25A-4ED4-B350-4A2A8BA3C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9" name="Freeform 33">
                <a:extLst>
                  <a:ext uri="{FF2B5EF4-FFF2-40B4-BE49-F238E27FC236}">
                    <a16:creationId xmlns:a16="http://schemas.microsoft.com/office/drawing/2014/main" id="{220799D3-0FAD-41F6-A0D5-77CE69DE93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0" name="Freeform 34">
                <a:extLst>
                  <a:ext uri="{FF2B5EF4-FFF2-40B4-BE49-F238E27FC236}">
                    <a16:creationId xmlns:a16="http://schemas.microsoft.com/office/drawing/2014/main" id="{E04F8C68-1347-493C-BDEA-1F41A61855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1" name="Freeform 37">
                <a:extLst>
                  <a:ext uri="{FF2B5EF4-FFF2-40B4-BE49-F238E27FC236}">
                    <a16:creationId xmlns:a16="http://schemas.microsoft.com/office/drawing/2014/main" id="{20626565-1E14-468F-A50B-2CAE864E8F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2" name="Freeform 35">
                <a:extLst>
                  <a:ext uri="{FF2B5EF4-FFF2-40B4-BE49-F238E27FC236}">
                    <a16:creationId xmlns:a16="http://schemas.microsoft.com/office/drawing/2014/main" id="{84834343-C919-4C6D-9A37-8BBCC0A0B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3" name="Freeform 36">
                <a:extLst>
                  <a:ext uri="{FF2B5EF4-FFF2-40B4-BE49-F238E27FC236}">
                    <a16:creationId xmlns:a16="http://schemas.microsoft.com/office/drawing/2014/main" id="{358DCA2F-FC0C-492F-964B-6824C3A0D0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4" name="Freeform 38">
                <a:extLst>
                  <a:ext uri="{FF2B5EF4-FFF2-40B4-BE49-F238E27FC236}">
                    <a16:creationId xmlns:a16="http://schemas.microsoft.com/office/drawing/2014/main" id="{5F0719C3-0EAA-4B45-81D2-C7934471FC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5" name="Freeform 39">
                <a:extLst>
                  <a:ext uri="{FF2B5EF4-FFF2-40B4-BE49-F238E27FC236}">
                    <a16:creationId xmlns:a16="http://schemas.microsoft.com/office/drawing/2014/main" id="{47086F67-C757-464F-8295-DD0BCBCE3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6" name="Freeform 40">
                <a:extLst>
                  <a:ext uri="{FF2B5EF4-FFF2-40B4-BE49-F238E27FC236}">
                    <a16:creationId xmlns:a16="http://schemas.microsoft.com/office/drawing/2014/main" id="{E946CFCC-3959-44F3-870C-7601EDD8C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DEAC150D-3822-481D-A0F2-46AEC7904A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8" name="Freeform 32">
                <a:extLst>
                  <a:ext uri="{FF2B5EF4-FFF2-40B4-BE49-F238E27FC236}">
                    <a16:creationId xmlns:a16="http://schemas.microsoft.com/office/drawing/2014/main" id="{AFA49619-6FEC-477F-8F01-50F07D91DD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49" name="Freeform 33">
                <a:extLst>
                  <a:ext uri="{FF2B5EF4-FFF2-40B4-BE49-F238E27FC236}">
                    <a16:creationId xmlns:a16="http://schemas.microsoft.com/office/drawing/2014/main" id="{BCC6D613-529E-4DAD-A5DD-460C212B7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0" name="Freeform 34">
                <a:extLst>
                  <a:ext uri="{FF2B5EF4-FFF2-40B4-BE49-F238E27FC236}">
                    <a16:creationId xmlns:a16="http://schemas.microsoft.com/office/drawing/2014/main" id="{941F25DA-939F-43E3-AE07-2B19AE14C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1" name="Freeform 37">
                <a:extLst>
                  <a:ext uri="{FF2B5EF4-FFF2-40B4-BE49-F238E27FC236}">
                    <a16:creationId xmlns:a16="http://schemas.microsoft.com/office/drawing/2014/main" id="{B778DA3C-0901-44F6-AB41-6473C85D2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2" name="Freeform 35">
                <a:extLst>
                  <a:ext uri="{FF2B5EF4-FFF2-40B4-BE49-F238E27FC236}">
                    <a16:creationId xmlns:a16="http://schemas.microsoft.com/office/drawing/2014/main" id="{DE8259E7-E8CE-486C-8226-A659AE90E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3" name="Freeform 36">
                <a:extLst>
                  <a:ext uri="{FF2B5EF4-FFF2-40B4-BE49-F238E27FC236}">
                    <a16:creationId xmlns:a16="http://schemas.microsoft.com/office/drawing/2014/main" id="{F30C6A6D-B64E-4625-9935-1D6D05D3F0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4" name="Freeform 38">
                <a:extLst>
                  <a:ext uri="{FF2B5EF4-FFF2-40B4-BE49-F238E27FC236}">
                    <a16:creationId xmlns:a16="http://schemas.microsoft.com/office/drawing/2014/main" id="{ED453881-3DA8-4038-A336-834FE10D3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5" name="Freeform 39">
                <a:extLst>
                  <a:ext uri="{FF2B5EF4-FFF2-40B4-BE49-F238E27FC236}">
                    <a16:creationId xmlns:a16="http://schemas.microsoft.com/office/drawing/2014/main" id="{D9300163-B17B-47A7-A98E-E681A7221E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6" name="Freeform 40">
                <a:extLst>
                  <a:ext uri="{FF2B5EF4-FFF2-40B4-BE49-F238E27FC236}">
                    <a16:creationId xmlns:a16="http://schemas.microsoft.com/office/drawing/2014/main" id="{46B2B162-C637-43B3-9510-AF1F6C5741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57" name="Rectangle 41">
                <a:extLst>
                  <a:ext uri="{FF2B5EF4-FFF2-40B4-BE49-F238E27FC236}">
                    <a16:creationId xmlns:a16="http://schemas.microsoft.com/office/drawing/2014/main" id="{570B2B39-B281-42CF-B595-92D4B61D5D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ABECA625-18BD-4A2E-838F-1D448388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Data Analysis</a:t>
            </a:r>
          </a:p>
        </p:txBody>
      </p:sp>
      <p:sp>
        <p:nvSpPr>
          <p:cNvPr id="59" name="Subtitle 2">
            <a:extLst>
              <a:ext uri="{FF2B5EF4-FFF2-40B4-BE49-F238E27FC236}">
                <a16:creationId xmlns:a16="http://schemas.microsoft.com/office/drawing/2014/main" id="{AC94CAFB-3EB7-447F-842E-CAE068F8C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</a:rPr>
              <a:t>Mihir Chikani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01660-4E1E-4755-BBEF-97CCAAA4C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239" y="621120"/>
            <a:ext cx="8085521" cy="61727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 code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05479-2A92-4BB2-AAFE-CE9C43B02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374374"/>
            <a:ext cx="10263351" cy="12034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85CF3A-56D0-4C3C-B1B5-9FEBAD5C5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1810140"/>
            <a:ext cx="10225691" cy="780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12361E-88FC-4E9C-9539-6C06C89F1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2998180"/>
            <a:ext cx="10263351" cy="86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29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2310C-AB71-4308-A5D1-438C330A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90" y="618518"/>
            <a:ext cx="9228619" cy="815411"/>
          </a:xfrm>
        </p:spPr>
        <p:txBody>
          <a:bodyPr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 code sample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2CC0CA-B4BD-4BA3-922F-613765261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730585"/>
            <a:ext cx="9952323" cy="13349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53DF6-1F8C-446F-A9CB-3DD41CF24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810140"/>
            <a:ext cx="10347267" cy="914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5BB6FC-AA56-4B6C-A2B3-8AFAE04E6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2" y="3220869"/>
            <a:ext cx="10117715" cy="9142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160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D7A28-9144-4A79-80BD-9FD6D461D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340" y="471431"/>
            <a:ext cx="6751319" cy="719656"/>
          </a:xfrm>
        </p:spPr>
        <p:txBody>
          <a:bodyPr/>
          <a:lstStyle/>
          <a:p>
            <a:pPr algn="ctr"/>
            <a:r>
              <a:rPr lang="en-US" dirty="0"/>
              <a:t>Final product of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BEAE2C-8CC5-46C0-BBC5-C4CFD76C8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34" y="2645309"/>
            <a:ext cx="5435132" cy="22721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E26299-267A-4903-B078-FFC389E3C1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3071" y="2657474"/>
            <a:ext cx="5406035" cy="2259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9EB4091-A830-42AE-89FF-E7362839D61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838" y="1558370"/>
            <a:ext cx="719656" cy="719656"/>
          </a:xfrm>
          <a:prstGeom prst="rect">
            <a:avLst/>
          </a:prstGeom>
        </p:spPr>
      </p:pic>
      <p:pic>
        <p:nvPicPr>
          <p:cNvPr id="12" name="Graphic 20">
            <a:extLst>
              <a:ext uri="{FF2B5EF4-FFF2-40B4-BE49-F238E27FC236}">
                <a16:creationId xmlns:a16="http://schemas.microsoft.com/office/drawing/2014/main" id="{35F5341E-C007-425A-9C46-0E2D190190D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42" y="1378448"/>
            <a:ext cx="107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9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2BBC7-9B1F-4114-9126-B0C43CE5F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7814" y="239888"/>
            <a:ext cx="7796211" cy="819985"/>
          </a:xfrm>
        </p:spPr>
        <p:txBody>
          <a:bodyPr/>
          <a:lstStyle/>
          <a:p>
            <a:pPr algn="ctr"/>
            <a:r>
              <a:rPr lang="en-US" dirty="0"/>
              <a:t>percentage change – Top 5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F9ABD3-898E-4759-BE45-51600C5F0F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22349" y="2244078"/>
            <a:ext cx="4928261" cy="3294533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C2BEF1-189C-4ABC-B669-9A931EAA202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5919" y="2212800"/>
            <a:ext cx="5007811" cy="3357088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9A6E731-7158-413B-A380-AB1C115B056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6651" y="1139467"/>
            <a:ext cx="719656" cy="719656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3775320B-7F92-4A55-B073-F5D809D238C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0074" y="959545"/>
            <a:ext cx="1079500" cy="10795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72E383-1B39-49B1-969E-FF0B0F694624}"/>
              </a:ext>
            </a:extLst>
          </p:cNvPr>
          <p:cNvCxnSpPr>
            <a:cxnSpLocks/>
          </p:cNvCxnSpPr>
          <p:nvPr/>
        </p:nvCxnSpPr>
        <p:spPr>
          <a:xfrm>
            <a:off x="6103856" y="2062544"/>
            <a:ext cx="0" cy="365760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765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3A040-5169-43DF-B70E-BDDB58F75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5214" y="271305"/>
            <a:ext cx="8761411" cy="719657"/>
          </a:xfrm>
        </p:spPr>
        <p:txBody>
          <a:bodyPr/>
          <a:lstStyle/>
          <a:p>
            <a:pPr algn="ctr"/>
            <a:r>
              <a:rPr lang="en-US" dirty="0"/>
              <a:t>percentage change – Bottom 5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432FDC7-AD87-499B-9AD0-3C464B856E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3363" y="2442187"/>
            <a:ext cx="4811957" cy="312734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357993C-C320-4C2C-9B4B-B0EF9BB4EB6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60941" y="2449522"/>
            <a:ext cx="4619677" cy="3120005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8DA189-5785-40D7-8B7F-5916098C3E4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9513" y="1110653"/>
            <a:ext cx="719656" cy="719656"/>
          </a:xfrm>
          <a:prstGeom prst="rect">
            <a:avLst/>
          </a:prstGeom>
        </p:spPr>
      </p:pic>
      <p:pic>
        <p:nvPicPr>
          <p:cNvPr id="22" name="Graphic 20">
            <a:extLst>
              <a:ext uri="{FF2B5EF4-FFF2-40B4-BE49-F238E27FC236}">
                <a16:creationId xmlns:a16="http://schemas.microsoft.com/office/drawing/2014/main" id="{DFD9B9A8-E1A4-4B3C-BE63-BD55FBC6457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2833" y="930731"/>
            <a:ext cx="1079500" cy="10795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D3301B-BCF7-4518-992E-74DC82919188}"/>
              </a:ext>
            </a:extLst>
          </p:cNvPr>
          <p:cNvCxnSpPr>
            <a:cxnSpLocks/>
          </p:cNvCxnSpPr>
          <p:nvPr/>
        </p:nvCxnSpPr>
        <p:spPr>
          <a:xfrm>
            <a:off x="6232011" y="2177057"/>
            <a:ext cx="0" cy="365760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7377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DBB4A-D4DA-4906-AC67-5568B6B8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7574" y="207850"/>
            <a:ext cx="9096691" cy="1079500"/>
          </a:xfrm>
        </p:spPr>
        <p:txBody>
          <a:bodyPr/>
          <a:lstStyle/>
          <a:p>
            <a:pPr algn="ctr"/>
            <a:r>
              <a:rPr lang="en-US" dirty="0"/>
              <a:t>Average Stock Closing per year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2C77E0-9199-4DF5-9F69-D7D6B9230B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6121" y="2232300"/>
            <a:ext cx="4829976" cy="3300545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81F3B16-0243-4A5B-91AE-D84F284657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9944" y="2232300"/>
            <a:ext cx="4949959" cy="330054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9BC717-8D67-40FE-9B3E-9ADED762E3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61281" y="1050423"/>
            <a:ext cx="719656" cy="719656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F6090DFA-BCDE-49B6-AE8B-1A89DB451DD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5173" y="870501"/>
            <a:ext cx="1079500" cy="10795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25A1CB1-0A69-4028-A157-5F70015CB10D}"/>
              </a:ext>
            </a:extLst>
          </p:cNvPr>
          <p:cNvCxnSpPr>
            <a:cxnSpLocks/>
          </p:cNvCxnSpPr>
          <p:nvPr/>
        </p:nvCxnSpPr>
        <p:spPr>
          <a:xfrm>
            <a:off x="5993020" y="2129923"/>
            <a:ext cx="0" cy="365760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1864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A304-8EEB-44C9-9AD1-E454A714A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774" y="352469"/>
            <a:ext cx="8944291" cy="1079501"/>
          </a:xfrm>
        </p:spPr>
        <p:txBody>
          <a:bodyPr/>
          <a:lstStyle/>
          <a:p>
            <a:pPr algn="ctr"/>
            <a:r>
              <a:rPr lang="en-US" dirty="0"/>
              <a:t>% Change from previous year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758CE31-8959-404C-A563-6C3095F5AF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10488" y="2151626"/>
            <a:ext cx="5119252" cy="341283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DEE5FE8-B8F1-4ACC-A524-E01111CC77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78350" y="2151626"/>
            <a:ext cx="5038894" cy="341283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083004B-6DD1-4DB3-A6DB-0C8B8BD496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10286" y="1252048"/>
            <a:ext cx="719656" cy="719656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174A9D11-4E11-4DF0-B098-C0079A2755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8047" y="1072126"/>
            <a:ext cx="107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B398-ECDA-40EC-9CC7-7293DEAC0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774" y="429370"/>
            <a:ext cx="8954451" cy="1079500"/>
          </a:xfrm>
        </p:spPr>
        <p:txBody>
          <a:bodyPr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 code sample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9D37F21-AC0A-44C3-9DAA-8826A9FA3B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7018" y="2976880"/>
            <a:ext cx="5877868" cy="14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B0281E-517F-44E5-8C01-13DBBE9EC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153" y="2976880"/>
            <a:ext cx="5384288" cy="14809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DB5B764-5212-42E1-AC99-244C3D7088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01703" y="1520035"/>
            <a:ext cx="719656" cy="719656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7BC956B9-A692-4997-ABB2-31AB11D108A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0797" y="1340113"/>
            <a:ext cx="107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26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90957-4B12-4264-96B9-623947C3F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8134" y="588038"/>
            <a:ext cx="3955731" cy="1158340"/>
          </a:xfrm>
        </p:spPr>
        <p:txBody>
          <a:bodyPr/>
          <a:lstStyle/>
          <a:p>
            <a:pPr algn="ctr"/>
            <a:r>
              <a:rPr lang="en-US" dirty="0"/>
              <a:t>Data export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BF893E-9052-415F-ABE4-BAA2E6CB5E3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7375522" y="5024438"/>
            <a:ext cx="3644900" cy="815975"/>
          </a:xfrm>
        </p:spPr>
        <p:txBody>
          <a:bodyPr>
            <a:spAutoFit/>
          </a:bodyPr>
          <a:lstStyle/>
          <a:p>
            <a:pPr marL="0" indent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5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data_files</a:t>
            </a:r>
            <a:r>
              <a:rPr lang="en-US" sz="1600" dirty="0">
                <a:solidFill>
                  <a:schemeClr val="accent5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\FACEBOOK_data.csv</a:t>
            </a:r>
            <a:endParaRPr lang="en-US" sz="1600" dirty="0">
              <a:solidFill>
                <a:schemeClr val="accent5"/>
              </a:solidFill>
            </a:endParaRPr>
          </a:p>
          <a:p>
            <a:pPr marL="0" indent="0" algn="r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dirty="0" err="1">
                <a:solidFill>
                  <a:schemeClr val="accent5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data_files</a:t>
            </a:r>
            <a:r>
              <a:rPr lang="en-US" sz="1600" dirty="0">
                <a:solidFill>
                  <a:schemeClr val="accent5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\GOOGLE_data.csv</a:t>
            </a:r>
            <a:endParaRPr lang="en-US" sz="1600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DCB537-0753-4340-B52D-14ABFA0AA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91" y="2305858"/>
            <a:ext cx="10554615" cy="1485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75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48F5-A0CD-4B6A-8939-B5DF1FC08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545" y="354357"/>
            <a:ext cx="8019731" cy="712442"/>
          </a:xfrm>
        </p:spPr>
        <p:txBody>
          <a:bodyPr/>
          <a:lstStyle/>
          <a:p>
            <a:pPr algn="ctr"/>
            <a:r>
              <a:rPr lang="en-US" dirty="0"/>
              <a:t>Data visualization - tableau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3CED85-28D3-4374-A3CF-0732B03F8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349" y="1178560"/>
            <a:ext cx="7022092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0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7FCA05-D263-44D7-9F13-EAE02F99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265" y="425478"/>
            <a:ext cx="5388291" cy="946122"/>
          </a:xfrm>
        </p:spPr>
        <p:txBody>
          <a:bodyPr/>
          <a:lstStyle/>
          <a:p>
            <a:pPr algn="ctr"/>
            <a:r>
              <a:rPr lang="en-US" dirty="0"/>
              <a:t>Table of contents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0EE4010-9EDF-4CEC-ACE5-104A2E9FC062}"/>
              </a:ext>
            </a:extLst>
          </p:cNvPr>
          <p:cNvGrpSpPr/>
          <p:nvPr/>
        </p:nvGrpSpPr>
        <p:grpSpPr>
          <a:xfrm>
            <a:off x="3756502" y="1842842"/>
            <a:ext cx="4933208" cy="835353"/>
            <a:chOff x="3756502" y="1842842"/>
            <a:chExt cx="4933208" cy="83535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6FA1BE97-F354-4640-B408-DA10143D03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6502" y="1932633"/>
              <a:ext cx="548640" cy="548640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378560D-60E0-4A97-B58A-421AFB934860}"/>
                </a:ext>
              </a:extLst>
            </p:cNvPr>
            <p:cNvSpPr/>
            <p:nvPr/>
          </p:nvSpPr>
          <p:spPr>
            <a:xfrm>
              <a:off x="4232794" y="1842842"/>
              <a:ext cx="4456916" cy="835353"/>
            </a:xfrm>
            <a:custGeom>
              <a:avLst/>
              <a:gdLst>
                <a:gd name="connsiteX0" fmla="*/ 0 w 4456916"/>
                <a:gd name="connsiteY0" fmla="*/ 0 h 835353"/>
                <a:gd name="connsiteX1" fmla="*/ 4456916 w 4456916"/>
                <a:gd name="connsiteY1" fmla="*/ 0 h 835353"/>
                <a:gd name="connsiteX2" fmla="*/ 4456916 w 4456916"/>
                <a:gd name="connsiteY2" fmla="*/ 835353 h 835353"/>
                <a:gd name="connsiteX3" fmla="*/ 0 w 4456916"/>
                <a:gd name="connsiteY3" fmla="*/ 835353 h 835353"/>
                <a:gd name="connsiteX4" fmla="*/ 0 w 4456916"/>
                <a:gd name="connsiteY4" fmla="*/ 0 h 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16" h="835353">
                  <a:moveTo>
                    <a:pt x="0" y="0"/>
                  </a:moveTo>
                  <a:lnTo>
                    <a:pt x="4456916" y="0"/>
                  </a:lnTo>
                  <a:lnTo>
                    <a:pt x="4456916" y="835353"/>
                  </a:lnTo>
                  <a:lnTo>
                    <a:pt x="0" y="83535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spc="40" baseline="0" dirty="0">
                  <a:solidFill>
                    <a:schemeClr val="bg1"/>
                  </a:solidFill>
                </a:rPr>
                <a:t> Project Overview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1FAC445-4569-4D70-9EA6-87CB29BB7081}"/>
              </a:ext>
            </a:extLst>
          </p:cNvPr>
          <p:cNvGrpSpPr/>
          <p:nvPr/>
        </p:nvGrpSpPr>
        <p:grpSpPr>
          <a:xfrm>
            <a:off x="3756502" y="2678196"/>
            <a:ext cx="4933208" cy="835353"/>
            <a:chOff x="3756502" y="2678196"/>
            <a:chExt cx="4933208" cy="83535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93F9BFA-9C80-4D84-B38A-3014E14F0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6502" y="2767987"/>
              <a:ext cx="548640" cy="548640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2260592-F0ED-40AD-8AA3-9F58C22525BC}"/>
                </a:ext>
              </a:extLst>
            </p:cNvPr>
            <p:cNvSpPr/>
            <p:nvPr/>
          </p:nvSpPr>
          <p:spPr>
            <a:xfrm>
              <a:off x="4232794" y="2678196"/>
              <a:ext cx="4456916" cy="835353"/>
            </a:xfrm>
            <a:custGeom>
              <a:avLst/>
              <a:gdLst>
                <a:gd name="connsiteX0" fmla="*/ 0 w 4456916"/>
                <a:gd name="connsiteY0" fmla="*/ 0 h 835353"/>
                <a:gd name="connsiteX1" fmla="*/ 4456916 w 4456916"/>
                <a:gd name="connsiteY1" fmla="*/ 0 h 835353"/>
                <a:gd name="connsiteX2" fmla="*/ 4456916 w 4456916"/>
                <a:gd name="connsiteY2" fmla="*/ 835353 h 835353"/>
                <a:gd name="connsiteX3" fmla="*/ 0 w 4456916"/>
                <a:gd name="connsiteY3" fmla="*/ 835353 h 835353"/>
                <a:gd name="connsiteX4" fmla="*/ 0 w 4456916"/>
                <a:gd name="connsiteY4" fmla="*/ 0 h 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16" h="835353">
                  <a:moveTo>
                    <a:pt x="0" y="0"/>
                  </a:moveTo>
                  <a:lnTo>
                    <a:pt x="4456916" y="0"/>
                  </a:lnTo>
                  <a:lnTo>
                    <a:pt x="4456916" y="835353"/>
                  </a:lnTo>
                  <a:lnTo>
                    <a:pt x="0" y="83535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spc="40" baseline="0" dirty="0">
                  <a:solidFill>
                    <a:schemeClr val="bg1"/>
                  </a:solidFill>
                </a:rPr>
                <a:t> Data Collection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EF0A16E-AEAC-4148-8A7A-3E8AC2703F82}"/>
              </a:ext>
            </a:extLst>
          </p:cNvPr>
          <p:cNvGrpSpPr/>
          <p:nvPr/>
        </p:nvGrpSpPr>
        <p:grpSpPr>
          <a:xfrm>
            <a:off x="3756502" y="3513549"/>
            <a:ext cx="4933208" cy="835353"/>
            <a:chOff x="3756502" y="3513549"/>
            <a:chExt cx="4933208" cy="835353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4CCF561-733E-4D8D-A30A-0C8704433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6502" y="3603340"/>
              <a:ext cx="548640" cy="548640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020DA38-778D-4CB5-A820-B71865AA28A4}"/>
                </a:ext>
              </a:extLst>
            </p:cNvPr>
            <p:cNvSpPr/>
            <p:nvPr/>
          </p:nvSpPr>
          <p:spPr>
            <a:xfrm>
              <a:off x="4232794" y="3513549"/>
              <a:ext cx="4456916" cy="835353"/>
            </a:xfrm>
            <a:custGeom>
              <a:avLst/>
              <a:gdLst>
                <a:gd name="connsiteX0" fmla="*/ 0 w 4456916"/>
                <a:gd name="connsiteY0" fmla="*/ 0 h 835353"/>
                <a:gd name="connsiteX1" fmla="*/ 4456916 w 4456916"/>
                <a:gd name="connsiteY1" fmla="*/ 0 h 835353"/>
                <a:gd name="connsiteX2" fmla="*/ 4456916 w 4456916"/>
                <a:gd name="connsiteY2" fmla="*/ 835353 h 835353"/>
                <a:gd name="connsiteX3" fmla="*/ 0 w 4456916"/>
                <a:gd name="connsiteY3" fmla="*/ 835353 h 835353"/>
                <a:gd name="connsiteX4" fmla="*/ 0 w 4456916"/>
                <a:gd name="connsiteY4" fmla="*/ 0 h 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16" h="835353">
                  <a:moveTo>
                    <a:pt x="0" y="0"/>
                  </a:moveTo>
                  <a:lnTo>
                    <a:pt x="4456916" y="0"/>
                  </a:lnTo>
                  <a:lnTo>
                    <a:pt x="4456916" y="835353"/>
                  </a:lnTo>
                  <a:lnTo>
                    <a:pt x="0" y="83535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spc="40" baseline="0" dirty="0">
                  <a:solidFill>
                    <a:schemeClr val="bg1"/>
                  </a:solidFill>
                </a:rPr>
                <a:t> Various Data Analysis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C5159D7-901F-4BF6-A4DC-5FE884F8F3F2}"/>
              </a:ext>
            </a:extLst>
          </p:cNvPr>
          <p:cNvGrpSpPr/>
          <p:nvPr/>
        </p:nvGrpSpPr>
        <p:grpSpPr>
          <a:xfrm>
            <a:off x="3758165" y="4281534"/>
            <a:ext cx="4931545" cy="835353"/>
            <a:chOff x="3758165" y="4227968"/>
            <a:chExt cx="4931545" cy="83535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4A6093C-8FAB-4F55-B037-0BD68CEC5E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58165" y="4348902"/>
              <a:ext cx="548640" cy="548640"/>
            </a:xfrm>
            <a:prstGeom prst="ellipse">
              <a:avLst/>
            </a:pr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hemeClr val="l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30C41B0-4162-4933-93FB-9FEF4FB46B23}"/>
                </a:ext>
              </a:extLst>
            </p:cNvPr>
            <p:cNvSpPr/>
            <p:nvPr/>
          </p:nvSpPr>
          <p:spPr>
            <a:xfrm>
              <a:off x="4232794" y="4227968"/>
              <a:ext cx="4456916" cy="835353"/>
            </a:xfrm>
            <a:custGeom>
              <a:avLst/>
              <a:gdLst>
                <a:gd name="connsiteX0" fmla="*/ 0 w 4456916"/>
                <a:gd name="connsiteY0" fmla="*/ 0 h 835353"/>
                <a:gd name="connsiteX1" fmla="*/ 4456916 w 4456916"/>
                <a:gd name="connsiteY1" fmla="*/ 0 h 835353"/>
                <a:gd name="connsiteX2" fmla="*/ 4456916 w 4456916"/>
                <a:gd name="connsiteY2" fmla="*/ 835353 h 835353"/>
                <a:gd name="connsiteX3" fmla="*/ 0 w 4456916"/>
                <a:gd name="connsiteY3" fmla="*/ 835353 h 835353"/>
                <a:gd name="connsiteX4" fmla="*/ 0 w 4456916"/>
                <a:gd name="connsiteY4" fmla="*/ 0 h 83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16" h="835353">
                  <a:moveTo>
                    <a:pt x="0" y="0"/>
                  </a:moveTo>
                  <a:lnTo>
                    <a:pt x="4456916" y="0"/>
                  </a:lnTo>
                  <a:lnTo>
                    <a:pt x="4456916" y="835353"/>
                  </a:lnTo>
                  <a:lnTo>
                    <a:pt x="0" y="83535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40640" rIns="0" bIns="4064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spc="40" baseline="0" dirty="0">
                  <a:solidFill>
                    <a:schemeClr val="bg1"/>
                  </a:solidFill>
                </a:rPr>
                <a:t> Conclusion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3C19694-D765-476A-B480-000CCED54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10" y="2067920"/>
            <a:ext cx="2712955" cy="340795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69DCF9-79C5-4DCB-8D49-B8799A7E1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179" y="2067920"/>
            <a:ext cx="2706859" cy="34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4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C61F-9C3F-432A-9917-05ACE1F0E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5060" y="102396"/>
            <a:ext cx="8681719" cy="1079500"/>
          </a:xfrm>
        </p:spPr>
        <p:txBody>
          <a:bodyPr/>
          <a:lstStyle/>
          <a:p>
            <a:pPr algn="ctr"/>
            <a:r>
              <a:rPr lang="en-US" dirty="0"/>
              <a:t>Key Events in company history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BB14E-725A-4446-8EDA-C140517CCB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92" y="2697902"/>
            <a:ext cx="5047374" cy="3343223"/>
          </a:xfrm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206500" algn="l"/>
              </a:tabLst>
            </a:pPr>
            <a:r>
              <a:rPr lang="en-US" sz="1800" b="1" dirty="0"/>
              <a:t>Feb 2014	</a:t>
            </a:r>
            <a:r>
              <a:rPr lang="en-US" sz="1800" dirty="0"/>
              <a:t>WhatsApp purchase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206500" algn="l"/>
              </a:tabLst>
            </a:pPr>
            <a:r>
              <a:rPr lang="en-US" sz="1800" b="1" dirty="0"/>
              <a:t>Apr 2016	</a:t>
            </a:r>
            <a:r>
              <a:rPr lang="en-US" sz="1800" dirty="0"/>
              <a:t>On of the biggest single day stock 	increase (</a:t>
            </a:r>
            <a:r>
              <a:rPr lang="en-US" sz="1800" dirty="0">
                <a:solidFill>
                  <a:srgbClr val="00B050"/>
                </a:solidFill>
              </a:rPr>
              <a:t>9%</a:t>
            </a:r>
            <a:r>
              <a:rPr lang="en-US" sz="1800" dirty="0"/>
              <a:t>)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206500" algn="l"/>
              </a:tabLst>
            </a:pPr>
            <a:r>
              <a:rPr lang="en-US" sz="1800" b="1" dirty="0"/>
              <a:t>Jul 2018	</a:t>
            </a:r>
            <a:r>
              <a:rPr lang="en-US" sz="1800" dirty="0"/>
              <a:t>$119 </a:t>
            </a:r>
            <a:r>
              <a:rPr lang="en-US" sz="1800" b="1" u="sng" dirty="0"/>
              <a:t>Billion</a:t>
            </a:r>
            <a:r>
              <a:rPr lang="en-US" sz="1800" dirty="0"/>
              <a:t> in Market Cap lost</a:t>
            </a:r>
            <a:br>
              <a:rPr lang="en-US" sz="1800" dirty="0"/>
            </a:br>
            <a:r>
              <a:rPr lang="en-US" sz="1800" dirty="0"/>
              <a:t>	Stock dropped </a:t>
            </a:r>
            <a:r>
              <a:rPr lang="en-US" sz="1800" b="1" dirty="0">
                <a:solidFill>
                  <a:srgbClr val="C00000"/>
                </a:solidFill>
              </a:rPr>
              <a:t>19%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206500" algn="l"/>
              </a:tabLst>
            </a:pPr>
            <a:r>
              <a:rPr lang="en-US" sz="1800" b="1" dirty="0"/>
              <a:t>Oct 2018	</a:t>
            </a:r>
            <a:r>
              <a:rPr lang="en-US" sz="1800" dirty="0"/>
              <a:t>Security breach</a:t>
            </a:r>
            <a:br>
              <a:rPr lang="en-US" sz="1800" dirty="0"/>
            </a:br>
            <a:r>
              <a:rPr lang="en-US" sz="1800" dirty="0"/>
              <a:t>	30 million users affected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206500" algn="l"/>
              </a:tabLst>
            </a:pPr>
            <a:r>
              <a:rPr lang="en-US" sz="1800" b="1" dirty="0"/>
              <a:t>July 2019	</a:t>
            </a:r>
            <a:r>
              <a:rPr lang="en-US" sz="1800" dirty="0"/>
              <a:t>$5 Billion settlement with FTC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113FAA2-9E5F-4069-8572-BB496630B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95792" y="3012278"/>
            <a:ext cx="5029199" cy="2346027"/>
          </a:xfrm>
        </p:spPr>
        <p:txBody>
          <a:bodyPr>
            <a:sp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092200" algn="l"/>
              </a:tabLst>
            </a:pPr>
            <a:r>
              <a:rPr lang="en-US" sz="1800" b="1" dirty="0"/>
              <a:t>2012	</a:t>
            </a:r>
            <a:r>
              <a:rPr lang="en-US" sz="1800" dirty="0"/>
              <a:t>Revenue crossed $50 Billion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092200" algn="l"/>
              </a:tabLst>
            </a:pPr>
            <a:r>
              <a:rPr lang="en-US" sz="1800" b="1" dirty="0"/>
              <a:t>2014	</a:t>
            </a:r>
            <a:r>
              <a:rPr lang="en-US" sz="1800" dirty="0"/>
              <a:t>Stock Split to create non-voting shares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092200" algn="l"/>
              </a:tabLst>
            </a:pPr>
            <a:r>
              <a:rPr lang="en-US" sz="1800" b="1" dirty="0"/>
              <a:t>2015	</a:t>
            </a:r>
            <a:r>
              <a:rPr lang="en-US" sz="1800" dirty="0"/>
              <a:t>Restructured as Alphabet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092200" algn="l"/>
              </a:tabLst>
            </a:pPr>
            <a:r>
              <a:rPr lang="en-US" sz="1800" b="1" dirty="0"/>
              <a:t>2017	</a:t>
            </a:r>
            <a:r>
              <a:rPr lang="en-US" sz="1800" dirty="0"/>
              <a:t>European Regulators fines $2.7 Billion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  <a:tabLst>
                <a:tab pos="1092200" algn="l"/>
              </a:tabLst>
            </a:pPr>
            <a:r>
              <a:rPr lang="en-US" sz="1800" b="1" dirty="0"/>
              <a:t>Feb 2018	</a:t>
            </a:r>
            <a:r>
              <a:rPr lang="en-US" sz="1800" dirty="0"/>
              <a:t>$41 </a:t>
            </a:r>
            <a:r>
              <a:rPr lang="en-US" sz="1800" b="1" u="sng" dirty="0"/>
              <a:t>Billion</a:t>
            </a:r>
            <a:r>
              <a:rPr lang="en-US" sz="1800" dirty="0"/>
              <a:t> in Market Cap lost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7BB40F3-D772-410C-A466-66740990A6B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09923" y="1347270"/>
            <a:ext cx="719656" cy="719656"/>
          </a:xfrm>
          <a:prstGeom prst="rect">
            <a:avLst/>
          </a:prstGeom>
        </p:spPr>
      </p:pic>
      <p:pic>
        <p:nvPicPr>
          <p:cNvPr id="17" name="Graphic 20">
            <a:extLst>
              <a:ext uri="{FF2B5EF4-FFF2-40B4-BE49-F238E27FC236}">
                <a16:creationId xmlns:a16="http://schemas.microsoft.com/office/drawing/2014/main" id="{9559F97A-B4E8-4132-BCE4-6F74A1C886A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3191" y="1347270"/>
            <a:ext cx="914400" cy="9144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DDFEA5-2CC9-46FE-BA42-8E881E2B7B44}"/>
              </a:ext>
            </a:extLst>
          </p:cNvPr>
          <p:cNvCxnSpPr>
            <a:cxnSpLocks/>
          </p:cNvCxnSpPr>
          <p:nvPr/>
        </p:nvCxnSpPr>
        <p:spPr>
          <a:xfrm>
            <a:off x="6335920" y="2232300"/>
            <a:ext cx="0" cy="365760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49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A6B18-F140-4CF8-9BF4-3D723E426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6254" y="345570"/>
            <a:ext cx="3559491" cy="1079498"/>
          </a:xfrm>
        </p:spPr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5E612D5-F7E1-4FDF-A4B7-18FA3DB21C7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03721" y="2310219"/>
            <a:ext cx="719656" cy="719656"/>
          </a:xfrm>
          <a:prstGeom prst="rect">
            <a:avLst/>
          </a:prstGeom>
        </p:spPr>
      </p:pic>
      <p:pic>
        <p:nvPicPr>
          <p:cNvPr id="15" name="Graphic 20">
            <a:extLst>
              <a:ext uri="{FF2B5EF4-FFF2-40B4-BE49-F238E27FC236}">
                <a16:creationId xmlns:a16="http://schemas.microsoft.com/office/drawing/2014/main" id="{C745F6E0-8165-48CF-808E-2AB72441883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7603" y="2158052"/>
            <a:ext cx="1079500" cy="1079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DB7F4D0-9355-4310-B727-E7F0B1096A2C}"/>
              </a:ext>
            </a:extLst>
          </p:cNvPr>
          <p:cNvGrpSpPr/>
          <p:nvPr/>
        </p:nvGrpSpPr>
        <p:grpSpPr>
          <a:xfrm>
            <a:off x="5815910" y="3237552"/>
            <a:ext cx="5575300" cy="914400"/>
            <a:chOff x="5815910" y="3237552"/>
            <a:chExt cx="5575300" cy="9144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741BA6-3E62-4E4C-AE2B-8B9F6F16AE79}"/>
                </a:ext>
              </a:extLst>
            </p:cNvPr>
            <p:cNvGrpSpPr/>
            <p:nvPr/>
          </p:nvGrpSpPr>
          <p:grpSpPr>
            <a:xfrm>
              <a:off x="5815910" y="3237552"/>
              <a:ext cx="5575300" cy="914400"/>
              <a:chOff x="6096000" y="3209797"/>
              <a:chExt cx="5575300" cy="914400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E2FD7ED-4FC6-4718-BF1C-A7802BE737B6}"/>
                  </a:ext>
                </a:extLst>
              </p:cNvPr>
              <p:cNvSpPr/>
              <p:nvPr/>
            </p:nvSpPr>
            <p:spPr>
              <a:xfrm>
                <a:off x="6273800" y="3209797"/>
                <a:ext cx="5397500" cy="9144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55053EB9-2900-4540-A843-7A74096D404E}"/>
                  </a:ext>
                </a:extLst>
              </p:cNvPr>
              <p:cNvGrpSpPr/>
              <p:nvPr/>
            </p:nvGrpSpPr>
            <p:grpSpPr>
              <a:xfrm>
                <a:off x="6096000" y="3313054"/>
                <a:ext cx="5275168" cy="707886"/>
                <a:chOff x="6096000" y="3313054"/>
                <a:chExt cx="5275168" cy="707886"/>
              </a:xfrm>
            </p:grpSpPr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A3BE4BD-0AE3-4A49-AC9F-F3D5B02BA13B}"/>
                    </a:ext>
                  </a:extLst>
                </p:cNvPr>
                <p:cNvSpPr/>
                <p:nvPr/>
              </p:nvSpPr>
              <p:spPr>
                <a:xfrm>
                  <a:off x="9883720" y="3466942"/>
                  <a:ext cx="1487448" cy="400110"/>
                </a:xfrm>
                <a:prstGeom prst="rect">
                  <a:avLst/>
                </a:prstGeom>
              </p:spPr>
              <p:txBody>
                <a:bodyPr wrap="none" anchor="ctr" anchorCtr="0">
                  <a:noAutofit/>
                </a:bodyPr>
                <a:lstStyle/>
                <a:p>
                  <a:pPr algn="r"/>
                  <a:r>
                    <a:rPr lang="en-US" sz="2000" dirty="0">
                      <a:solidFill>
                        <a:schemeClr val="bg1"/>
                      </a:solidFill>
                    </a:rPr>
                    <a:t>20.75%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AD68752-655F-442C-A61D-742304ED8C1B}"/>
                    </a:ext>
                  </a:extLst>
                </p:cNvPr>
                <p:cNvSpPr/>
                <p:nvPr/>
              </p:nvSpPr>
              <p:spPr>
                <a:xfrm>
                  <a:off x="8603560" y="3466942"/>
                  <a:ext cx="1280160" cy="400110"/>
                </a:xfrm>
                <a:prstGeom prst="rect">
                  <a:avLst/>
                </a:prstGeom>
              </p:spPr>
              <p:txBody>
                <a:bodyPr wrap="none" anchor="ctr" anchorCtr="1">
                  <a:noAutofit/>
                </a:bodyPr>
                <a:lstStyle/>
                <a:p>
                  <a:pPr marL="0" lvl="1" algn="r"/>
                  <a:r>
                    <a:rPr lang="en-US" sz="2000" dirty="0">
                      <a:solidFill>
                        <a:schemeClr val="bg1"/>
                      </a:solidFill>
                    </a:rPr>
                    <a:t>35.23%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2429B1-CA25-41F0-B535-65FAB5A54A75}"/>
                    </a:ext>
                  </a:extLst>
                </p:cNvPr>
                <p:cNvSpPr/>
                <p:nvPr/>
              </p:nvSpPr>
              <p:spPr>
                <a:xfrm>
                  <a:off x="6096000" y="3313054"/>
                  <a:ext cx="2243718" cy="70788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r"/>
                  <a:r>
                    <a:rPr lang="en-US" sz="2000" b="1" dirty="0">
                      <a:solidFill>
                        <a:schemeClr val="bg1"/>
                      </a:solidFill>
                    </a:rPr>
                    <a:t>Avg. Percentage Increase</a:t>
                  </a:r>
                </a:p>
              </p:txBody>
            </p:sp>
          </p:grpSp>
        </p:grp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C1F2DC-249A-48B1-9E6B-EC39895CFC83}"/>
                </a:ext>
              </a:extLst>
            </p:cNvPr>
            <p:cNvCxnSpPr/>
            <p:nvPr/>
          </p:nvCxnSpPr>
          <p:spPr>
            <a:xfrm>
              <a:off x="9681336" y="3340113"/>
              <a:ext cx="0" cy="7072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B1E178D-296D-4E2C-9CD3-F9C7418E9E2B}"/>
              </a:ext>
            </a:extLst>
          </p:cNvPr>
          <p:cNvGrpSpPr/>
          <p:nvPr/>
        </p:nvGrpSpPr>
        <p:grpSpPr>
          <a:xfrm>
            <a:off x="5815910" y="4305840"/>
            <a:ext cx="5575299" cy="914400"/>
            <a:chOff x="6096001" y="4283261"/>
            <a:chExt cx="5575299" cy="91440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74C097-75EF-48BA-8E01-CF1EB4D9B4D0}"/>
                </a:ext>
              </a:extLst>
            </p:cNvPr>
            <p:cNvSpPr/>
            <p:nvPr/>
          </p:nvSpPr>
          <p:spPr>
            <a:xfrm>
              <a:off x="6273800" y="4283261"/>
              <a:ext cx="5397500" cy="9144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52DDE-560E-4DC0-94A9-2271799DE6C2}"/>
                </a:ext>
              </a:extLst>
            </p:cNvPr>
            <p:cNvSpPr/>
            <p:nvPr/>
          </p:nvSpPr>
          <p:spPr>
            <a:xfrm>
              <a:off x="9883720" y="4540406"/>
              <a:ext cx="1487448" cy="400110"/>
            </a:xfrm>
            <a:prstGeom prst="rect">
              <a:avLst/>
            </a:prstGeom>
          </p:spPr>
          <p:txBody>
            <a:bodyPr wrap="none" anchor="ctr" anchorCtr="0">
              <a:no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$1,401.30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4D10FE1-EC71-427D-8207-A8D9E7D6FFBC}"/>
                </a:ext>
              </a:extLst>
            </p:cNvPr>
            <p:cNvSpPr/>
            <p:nvPr/>
          </p:nvSpPr>
          <p:spPr>
            <a:xfrm>
              <a:off x="8603560" y="4540406"/>
              <a:ext cx="1280160" cy="400110"/>
            </a:xfrm>
            <a:prstGeom prst="rect">
              <a:avLst/>
            </a:prstGeom>
          </p:spPr>
          <p:txBody>
            <a:bodyPr wrap="none" anchor="ctr" anchorCtr="1">
              <a:no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$241.70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B70AAFB-9615-41A7-8FD0-341282912D57}"/>
                </a:ext>
              </a:extLst>
            </p:cNvPr>
            <p:cNvSpPr/>
            <p:nvPr/>
          </p:nvSpPr>
          <p:spPr>
            <a:xfrm>
              <a:off x="6096001" y="4386518"/>
              <a:ext cx="224371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bg1"/>
                  </a:solidFill>
                </a:rPr>
                <a:t>2020 Projected Value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BDB7AC5-14E5-4302-B4BE-98EA2C17D483}"/>
                </a:ext>
              </a:extLst>
            </p:cNvPr>
            <p:cNvCxnSpPr/>
            <p:nvPr/>
          </p:nvCxnSpPr>
          <p:spPr>
            <a:xfrm>
              <a:off x="9947568" y="4386816"/>
              <a:ext cx="0" cy="70729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E3CA42A-8054-468A-BE63-D3293A5AB841}"/>
              </a:ext>
            </a:extLst>
          </p:cNvPr>
          <p:cNvGrpSpPr/>
          <p:nvPr/>
        </p:nvGrpSpPr>
        <p:grpSpPr>
          <a:xfrm>
            <a:off x="1540915" y="4767028"/>
            <a:ext cx="2647489" cy="830997"/>
            <a:chOff x="1540915" y="4767028"/>
            <a:chExt cx="2647489" cy="83099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B769B0-0077-43BE-99B7-0302C73AE34F}"/>
                </a:ext>
              </a:extLst>
            </p:cNvPr>
            <p:cNvSpPr/>
            <p:nvPr/>
          </p:nvSpPr>
          <p:spPr>
            <a:xfrm>
              <a:off x="1540915" y="4767028"/>
              <a:ext cx="1828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/>
                <a:t>Annual Avg Stock Value</a:t>
              </a:r>
            </a:p>
          </p:txBody>
        </p:sp>
        <p:sp>
          <p:nvSpPr>
            <p:cNvPr id="31" name="Arrow: Up 30">
              <a:extLst>
                <a:ext uri="{FF2B5EF4-FFF2-40B4-BE49-F238E27FC236}">
                  <a16:creationId xmlns:a16="http://schemas.microsoft.com/office/drawing/2014/main" id="{7BA0DEC1-55A2-4875-8B03-EDD9376E9DFB}"/>
                </a:ext>
              </a:extLst>
            </p:cNvPr>
            <p:cNvSpPr/>
            <p:nvPr/>
          </p:nvSpPr>
          <p:spPr>
            <a:xfrm>
              <a:off x="3464504" y="4827756"/>
              <a:ext cx="723900" cy="673100"/>
            </a:xfrm>
            <a:prstGeom prst="upArrow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807701-FBA3-4409-BA0A-B17F7646B453}"/>
              </a:ext>
            </a:extLst>
          </p:cNvPr>
          <p:cNvGrpSpPr/>
          <p:nvPr/>
        </p:nvGrpSpPr>
        <p:grpSpPr>
          <a:xfrm>
            <a:off x="1057303" y="3728933"/>
            <a:ext cx="3959017" cy="461665"/>
            <a:chOff x="1057303" y="3721716"/>
            <a:chExt cx="3959017" cy="4616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A7EB74-1F92-48FC-8A07-EC9993ED90CF}"/>
                </a:ext>
              </a:extLst>
            </p:cNvPr>
            <p:cNvSpPr/>
            <p:nvPr/>
          </p:nvSpPr>
          <p:spPr>
            <a:xfrm>
              <a:off x="1057303" y="3721716"/>
              <a:ext cx="18288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2400" b="1" dirty="0"/>
                <a:t>Timeframe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FDC96-5F74-4B5C-BD84-54C0E5FFB01D}"/>
                </a:ext>
              </a:extLst>
            </p:cNvPr>
            <p:cNvSpPr/>
            <p:nvPr/>
          </p:nvSpPr>
          <p:spPr>
            <a:xfrm>
              <a:off x="3369715" y="3721716"/>
              <a:ext cx="164660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2012-2019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C336594-0E45-4C83-9540-98B96727A382}"/>
              </a:ext>
            </a:extLst>
          </p:cNvPr>
          <p:cNvGrpSpPr/>
          <p:nvPr/>
        </p:nvGrpSpPr>
        <p:grpSpPr>
          <a:xfrm>
            <a:off x="1057303" y="2242558"/>
            <a:ext cx="4097220" cy="830997"/>
            <a:chOff x="1057303" y="2242558"/>
            <a:chExt cx="4097220" cy="83099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8F1AD9B-3FBC-4392-9A59-F4C4FD819C8C}"/>
                </a:ext>
              </a:extLst>
            </p:cNvPr>
            <p:cNvSpPr/>
            <p:nvPr/>
          </p:nvSpPr>
          <p:spPr>
            <a:xfrm>
              <a:off x="1057303" y="2242558"/>
              <a:ext cx="18288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Data Analyzed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8276590-DA32-438C-B154-5B9A919648A3}"/>
                </a:ext>
              </a:extLst>
            </p:cNvPr>
            <p:cNvGrpSpPr/>
            <p:nvPr/>
          </p:nvGrpSpPr>
          <p:grpSpPr>
            <a:xfrm>
              <a:off x="3231512" y="2242558"/>
              <a:ext cx="1923011" cy="830997"/>
              <a:chOff x="3246123" y="2242558"/>
              <a:chExt cx="1923011" cy="830997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2E32A56C-2409-4E6D-8924-307378DF4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46123" y="2298228"/>
                <a:ext cx="719656" cy="719656"/>
              </a:xfrm>
              <a:prstGeom prst="rect">
                <a:avLst/>
              </a:prstGeom>
            </p:spPr>
          </p:pic>
          <p:pic>
            <p:nvPicPr>
              <p:cNvPr id="36" name="Graphic 20">
                <a:extLst>
                  <a:ext uri="{FF2B5EF4-FFF2-40B4-BE49-F238E27FC236}">
                    <a16:creationId xmlns:a16="http://schemas.microsoft.com/office/drawing/2014/main" id="{2C54279C-708F-436E-BD94-733ABA0DC6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02153" y="2242558"/>
                <a:ext cx="766981" cy="830997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197BB3E-0773-488B-80E0-F33B791567E5}"/>
                  </a:ext>
                </a:extLst>
              </p:cNvPr>
              <p:cNvSpPr/>
              <p:nvPr/>
            </p:nvSpPr>
            <p:spPr>
              <a:xfrm>
                <a:off x="4008090" y="2427224"/>
                <a:ext cx="38985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&amp;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84B43F0-6A81-407A-A0D7-CD4DFF2408BE}"/>
              </a:ext>
            </a:extLst>
          </p:cNvPr>
          <p:cNvGrpSpPr/>
          <p:nvPr/>
        </p:nvGrpSpPr>
        <p:grpSpPr>
          <a:xfrm>
            <a:off x="1220835" y="3401244"/>
            <a:ext cx="3846285" cy="1117043"/>
            <a:chOff x="1220835" y="3401244"/>
            <a:chExt cx="3846285" cy="1117043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96DEE77-D155-4493-9F6E-150E0746FCA9}"/>
                </a:ext>
              </a:extLst>
            </p:cNvPr>
            <p:cNvCxnSpPr/>
            <p:nvPr/>
          </p:nvCxnSpPr>
          <p:spPr>
            <a:xfrm>
              <a:off x="1220835" y="3401244"/>
              <a:ext cx="3846285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F15DF-67B9-46BA-98C5-52ED0AF33175}"/>
                </a:ext>
              </a:extLst>
            </p:cNvPr>
            <p:cNvCxnSpPr/>
            <p:nvPr/>
          </p:nvCxnSpPr>
          <p:spPr>
            <a:xfrm>
              <a:off x="1220835" y="4518287"/>
              <a:ext cx="3846285" cy="0"/>
            </a:xfrm>
            <a:prstGeom prst="line">
              <a:avLst/>
            </a:prstGeom>
            <a:ln w="6350">
              <a:solidFill>
                <a:schemeClr val="accent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99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Questions">
            <a:extLst>
              <a:ext uri="{FF2B5EF4-FFF2-40B4-BE49-F238E27FC236}">
                <a16:creationId xmlns:a16="http://schemas.microsoft.com/office/drawing/2014/main" id="{70B23042-2569-4877-87A3-138938AD3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03700" y="1536700"/>
            <a:ext cx="3784600" cy="378460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perspective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7570805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DAB5-2DF1-460F-A5E7-4381F2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522582"/>
            <a:ext cx="9906000" cy="862335"/>
          </a:xfrm>
        </p:spPr>
        <p:txBody>
          <a:bodyPr anchor="t">
            <a:normAutofit/>
          </a:bodyPr>
          <a:lstStyle/>
          <a:p>
            <a:pPr algn="ctr"/>
            <a:r>
              <a:rPr lang="en-US" sz="4800" dirty="0"/>
              <a:t>Project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9C4AB-AC17-4795-9A09-1AC9690025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17747" y="1936283"/>
            <a:ext cx="3526258" cy="2985433"/>
          </a:xfrm>
        </p:spPr>
        <p:txBody>
          <a:bodyPr>
            <a:spAutoFit/>
          </a:bodyPr>
          <a:lstStyle/>
          <a:p>
            <a:pPr marL="0" lvl="1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chemeClr val="tx1"/>
                </a:solidFill>
              </a:rPr>
              <a:t>Intro</a:t>
            </a:r>
          </a:p>
          <a:p>
            <a:pPr marL="0" lvl="1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chemeClr val="tx1"/>
                </a:solidFill>
              </a:rPr>
              <a:t>Data Source</a:t>
            </a:r>
          </a:p>
          <a:p>
            <a:pPr marL="0" lvl="1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chemeClr val="tx1"/>
                </a:solidFill>
              </a:rPr>
              <a:t>Data Analysis</a:t>
            </a:r>
          </a:p>
          <a:p>
            <a:pPr marL="0" lvl="1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chemeClr val="tx1"/>
                </a:solidFill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05B35-DEF7-41FF-BD88-5AE089BAA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245" y="1936283"/>
            <a:ext cx="1908213" cy="168264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25609-58D4-4E3C-BAFA-DC97D25A4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294" y="1936283"/>
            <a:ext cx="1902117" cy="1682642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300" endPos="90000" dir="5400000" sy="-100000" algn="bl" rotWithShape="0"/>
            <a:softEdge rad="63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0C73EFF-D310-4550-8728-039B195779F0}"/>
              </a:ext>
            </a:extLst>
          </p:cNvPr>
          <p:cNvCxnSpPr/>
          <p:nvPr/>
        </p:nvCxnSpPr>
        <p:spPr>
          <a:xfrm>
            <a:off x="4296229" y="2598057"/>
            <a:ext cx="3846285" cy="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7243E4-B229-4068-BD5A-491100CD7555}"/>
              </a:ext>
            </a:extLst>
          </p:cNvPr>
          <p:cNvCxnSpPr/>
          <p:nvPr/>
        </p:nvCxnSpPr>
        <p:spPr>
          <a:xfrm>
            <a:off x="4296229" y="3419928"/>
            <a:ext cx="3846285" cy="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F647F4-625B-4291-854E-EF4C0214ABCC}"/>
              </a:ext>
            </a:extLst>
          </p:cNvPr>
          <p:cNvCxnSpPr/>
          <p:nvPr/>
        </p:nvCxnSpPr>
        <p:spPr>
          <a:xfrm>
            <a:off x="4296229" y="4241800"/>
            <a:ext cx="3846285" cy="0"/>
          </a:xfrm>
          <a:prstGeom prst="line">
            <a:avLst/>
          </a:prstGeom>
          <a:ln w="6350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4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C2C7-8847-4549-AD37-8E2EA78B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14" y="303558"/>
            <a:ext cx="8974771" cy="935962"/>
          </a:xfrm>
        </p:spPr>
        <p:txBody>
          <a:bodyPr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 code 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0386BA-AACD-42EF-9597-C7C38522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598" y="1944495"/>
            <a:ext cx="10534801" cy="29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26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03056-88DF-4D70-8340-87ABEA94C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34" y="310834"/>
            <a:ext cx="5695807" cy="1104455"/>
          </a:xfrm>
        </p:spPr>
        <p:txBody>
          <a:bodyPr/>
          <a:lstStyle/>
          <a:p>
            <a:pPr algn="ctr"/>
            <a:r>
              <a:rPr lang="en-US" dirty="0"/>
              <a:t>Preview of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59D713-6539-4FA8-AE1D-42A3DE99C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249486"/>
            <a:ext cx="5025710" cy="457200"/>
          </a:xfrm>
        </p:spPr>
        <p:txBody>
          <a:bodyPr/>
          <a:lstStyle/>
          <a:p>
            <a:r>
              <a:rPr lang="en-US" dirty="0"/>
              <a:t>recent stock value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08DF72-BB9E-4E82-B055-B5635A047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Oldest stock value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B9C2D3-F9BF-438A-A9ED-971627C22103}"/>
              </a:ext>
            </a:extLst>
          </p:cNvPr>
          <p:cNvSpPr txBox="1"/>
          <p:nvPr/>
        </p:nvSpPr>
        <p:spPr>
          <a:xfrm>
            <a:off x="7158784" y="5915708"/>
            <a:ext cx="409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Total Rows:</a:t>
            </a:r>
            <a:r>
              <a:rPr lang="en-US" sz="1400" dirty="0"/>
              <a:t> 1,878</a:t>
            </a:r>
          </a:p>
          <a:p>
            <a:pPr algn="r"/>
            <a:r>
              <a:rPr lang="en-US" sz="1400" b="1" dirty="0"/>
              <a:t>Starting Date:</a:t>
            </a:r>
            <a:r>
              <a:rPr lang="en-US" sz="1400" dirty="0"/>
              <a:t> 05/18/12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7E5024-206E-490C-9FD6-1D8627EBB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640" y="2936078"/>
            <a:ext cx="5029200" cy="1931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D9683-8603-4A1E-AD80-4F1F6B43B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16" y="2936078"/>
            <a:ext cx="5029200" cy="19310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B523F536-7C47-4797-AB47-FE3DAC17CF6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3999" y="340377"/>
            <a:ext cx="1045367" cy="10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43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4F19B-A979-451D-AA04-ECC158EA7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639" y="533241"/>
            <a:ext cx="5909629" cy="827967"/>
          </a:xfrm>
        </p:spPr>
        <p:txBody>
          <a:bodyPr/>
          <a:lstStyle/>
          <a:p>
            <a:pPr algn="ctr"/>
            <a:r>
              <a:rPr lang="en-US" dirty="0"/>
              <a:t>Preview of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E122E-80FD-46FD-B790-B64A12C99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1" y="1943800"/>
            <a:ext cx="5029200" cy="457200"/>
          </a:xfrm>
        </p:spPr>
        <p:txBody>
          <a:bodyPr/>
          <a:lstStyle/>
          <a:p>
            <a:r>
              <a:rPr lang="en-US" dirty="0"/>
              <a:t>recent stock value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1147F-45B9-4602-915C-A54ECE85BF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9639" y="1943800"/>
            <a:ext cx="5029200" cy="457200"/>
          </a:xfrm>
        </p:spPr>
        <p:txBody>
          <a:bodyPr/>
          <a:lstStyle/>
          <a:p>
            <a:r>
              <a:rPr lang="en-US" dirty="0"/>
              <a:t>Oldest stock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3DDFC-4344-4D26-BB83-E0536B5E4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0" y="2706686"/>
            <a:ext cx="5658369" cy="206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4437AB-B5BF-413F-AA39-7DFBCCB8A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639" y="2706686"/>
            <a:ext cx="5658369" cy="2063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827788-EC6A-48ED-92D1-E8CAF0B12A9E}"/>
              </a:ext>
            </a:extLst>
          </p:cNvPr>
          <p:cNvSpPr txBox="1"/>
          <p:nvPr/>
        </p:nvSpPr>
        <p:spPr>
          <a:xfrm>
            <a:off x="7158784" y="5915708"/>
            <a:ext cx="4092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Total Rows:</a:t>
            </a:r>
            <a:r>
              <a:rPr lang="en-US" sz="1400" dirty="0"/>
              <a:t> 1,973</a:t>
            </a:r>
          </a:p>
          <a:p>
            <a:pPr algn="r"/>
            <a:r>
              <a:rPr lang="en-US" sz="1400" b="1" dirty="0"/>
              <a:t>Starting Date:</a:t>
            </a:r>
            <a:r>
              <a:rPr lang="en-US" sz="1400" dirty="0"/>
              <a:t> 01/03/12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070B676-B2E6-4083-B5A0-39176EEF52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5049" y="279568"/>
            <a:ext cx="1335312" cy="133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4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1AD43-BBE1-4A87-86C9-C6A43EEF0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266" y="267135"/>
            <a:ext cx="9906000" cy="14779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Data clean-up, New columns addition &amp; column rearrangement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F79F14-E703-48F2-9DA8-008534E96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202" y="2219227"/>
            <a:ext cx="2738566" cy="457200"/>
          </a:xfrm>
        </p:spPr>
        <p:txBody>
          <a:bodyPr/>
          <a:lstStyle/>
          <a:p>
            <a:r>
              <a:rPr lang="en-US" dirty="0"/>
              <a:t>Updated data-set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054EFB-C6E5-4B71-A98D-C165098616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4555" y="2208836"/>
            <a:ext cx="2925837" cy="457200"/>
          </a:xfrm>
        </p:spPr>
        <p:txBody>
          <a:bodyPr/>
          <a:lstStyle/>
          <a:p>
            <a:r>
              <a:rPr lang="en-US" dirty="0"/>
              <a:t>Updated data-Set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FA9D28-144F-473F-88E4-EE985C398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066" y="3139929"/>
            <a:ext cx="5029200" cy="2260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CC56B8-855A-41B9-B457-E532E7A5A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665" y="3139929"/>
            <a:ext cx="5029200" cy="22607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16EBD45-72A3-4606-A27A-EEE40B5DF1C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0045" y="2087999"/>
            <a:ext cx="719656" cy="719656"/>
          </a:xfrm>
          <a:prstGeom prst="rect">
            <a:avLst/>
          </a:prstGeom>
        </p:spPr>
      </p:pic>
      <p:pic>
        <p:nvPicPr>
          <p:cNvPr id="12" name="Graphic 20">
            <a:extLst>
              <a:ext uri="{FF2B5EF4-FFF2-40B4-BE49-F238E27FC236}">
                <a16:creationId xmlns:a16="http://schemas.microsoft.com/office/drawing/2014/main" id="{FA044E00-C08C-4E19-BA3C-31D3BFB346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8414" y="1849586"/>
            <a:ext cx="107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57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D6F45-E896-4149-A568-56AEACDE9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3826" y="825327"/>
            <a:ext cx="4304347" cy="719656"/>
          </a:xfrm>
        </p:spPr>
        <p:txBody>
          <a:bodyPr/>
          <a:lstStyle/>
          <a:p>
            <a:pPr algn="ctr"/>
            <a:r>
              <a:rPr lang="en-US" dirty="0"/>
              <a:t>Data overview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17776DB-D22C-43FD-B559-CE2DDB6CE6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4066" y="3029501"/>
            <a:ext cx="5029200" cy="29714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158761-9041-4D35-A273-2B6408C0E6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95792" y="3056374"/>
            <a:ext cx="5029200" cy="291770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7DF952D-C65B-4121-B020-3AF4C403CD8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8838" y="2129224"/>
            <a:ext cx="719656" cy="719656"/>
          </a:xfrm>
          <a:prstGeom prst="rect">
            <a:avLst/>
          </a:prstGeom>
        </p:spPr>
      </p:pic>
      <p:pic>
        <p:nvPicPr>
          <p:cNvPr id="11" name="Graphic 20">
            <a:extLst>
              <a:ext uri="{FF2B5EF4-FFF2-40B4-BE49-F238E27FC236}">
                <a16:creationId xmlns:a16="http://schemas.microsoft.com/office/drawing/2014/main" id="{2273CE04-B1B8-4FD9-A585-1B81DC2AED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642" y="1950001"/>
            <a:ext cx="10795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2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1748-6A0B-40C3-949F-7E59E98A1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334" y="568091"/>
            <a:ext cx="8883331" cy="742922"/>
          </a:xfrm>
        </p:spPr>
        <p:txBody>
          <a:bodyPr/>
          <a:lstStyle/>
          <a:p>
            <a:pPr algn="ctr"/>
            <a:r>
              <a:rPr lang="en-US" dirty="0" err="1"/>
              <a:t>Jupyter</a:t>
            </a:r>
            <a:r>
              <a:rPr lang="en-US" dirty="0"/>
              <a:t> notebook code sample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0E5F5B-6D52-4374-A053-EF35B488305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54334" y="1677852"/>
            <a:ext cx="4214225" cy="10821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7D65A6-23A5-45EE-AFDB-B7680A48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334" y="3126825"/>
            <a:ext cx="6858594" cy="6325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8B3129-9896-4099-A63D-60AE3067E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8144" y="4210746"/>
            <a:ext cx="8420830" cy="23395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48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2415</TotalTime>
  <Words>183</Words>
  <Application>Microsoft Office PowerPoint</Application>
  <PresentationFormat>Widescreen</PresentationFormat>
  <Paragraphs>67</Paragraphs>
  <Slides>22</Slides>
  <Notes>4</Notes>
  <HiddenSlides>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Tw Cen MT</vt:lpstr>
      <vt:lpstr>Circuit</vt:lpstr>
      <vt:lpstr>Data Analysis</vt:lpstr>
      <vt:lpstr>Table of contents</vt:lpstr>
      <vt:lpstr>Project Overview</vt:lpstr>
      <vt:lpstr>Jupyter notebook code sample</vt:lpstr>
      <vt:lpstr>Preview of the data</vt:lpstr>
      <vt:lpstr>Preview of the data</vt:lpstr>
      <vt:lpstr>Data clean-up, New columns addition &amp; column rearrangement</vt:lpstr>
      <vt:lpstr>Data overview</vt:lpstr>
      <vt:lpstr>Jupyter notebook code sample</vt:lpstr>
      <vt:lpstr>Jupyter notebook code sample</vt:lpstr>
      <vt:lpstr>Jupyter notebook code sample</vt:lpstr>
      <vt:lpstr>Final product of data</vt:lpstr>
      <vt:lpstr>percentage change – Top 5</vt:lpstr>
      <vt:lpstr>percentage change – Bottom 5</vt:lpstr>
      <vt:lpstr>Average Stock Closing per year </vt:lpstr>
      <vt:lpstr>% Change from previous year</vt:lpstr>
      <vt:lpstr>Jupyter notebook code sample</vt:lpstr>
      <vt:lpstr>Data export</vt:lpstr>
      <vt:lpstr>Data visualization - tableau</vt:lpstr>
      <vt:lpstr>Key Events in company history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 of content</dc:title>
  <dc:creator>Mihir Chikani</dc:creator>
  <cp:lastModifiedBy>Mihir Chikani</cp:lastModifiedBy>
  <cp:revision>134</cp:revision>
  <dcterms:created xsi:type="dcterms:W3CDTF">2019-11-08T21:36:57Z</dcterms:created>
  <dcterms:modified xsi:type="dcterms:W3CDTF">2019-11-20T17:48:44Z</dcterms:modified>
</cp:coreProperties>
</file>